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sldIdLst>
    <p:sldId id="257" r:id="rId2"/>
    <p:sldId id="263" r:id="rId3"/>
    <p:sldId id="261" r:id="rId4"/>
    <p:sldId id="262"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lix Boyes" initials="AB"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BAF95"/>
    <a:srgbClr val="2A7F49"/>
    <a:srgbClr val="ABCDBC"/>
    <a:srgbClr val="3CB668"/>
    <a:srgbClr val="369D5C"/>
    <a:srgbClr val="9BD19A"/>
    <a:srgbClr val="76D0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01/03/2016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19226394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01/03/2016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39234928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01/03/2016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7274000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2A7F49"/>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01/03/2016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8448953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01/03/2016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7152216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01/03/2016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33927155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01/03/2016</a:t>
            </a:fld>
            <a:endParaRPr lang="en-GB"/>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GB"/>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31450879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01/03/2016</a:t>
            </a:fld>
            <a:endParaRPr lang="en-GB"/>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4227166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01/03/2016</a:t>
            </a:fld>
            <a:endParaRPr lang="en-GB"/>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GB"/>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23897012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01/03/2016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4122129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01/03/2016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9522779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1"/>
            <a:ext cx="8229600" cy="427765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TextBox 6"/>
          <p:cNvSpPr txBox="1"/>
          <p:nvPr userDrawn="1"/>
        </p:nvSpPr>
        <p:spPr>
          <a:xfrm>
            <a:off x="179512" y="5805264"/>
            <a:ext cx="1728192" cy="215444"/>
          </a:xfrm>
          <a:prstGeom prst="rect">
            <a:avLst/>
          </a:prstGeom>
          <a:noFill/>
        </p:spPr>
        <p:txBody>
          <a:bodyPr wrap="square" rtlCol="0">
            <a:spAutoFit/>
          </a:bodyPr>
          <a:lstStyle/>
          <a:p>
            <a:r>
              <a:rPr lang="en-GB" sz="800" dirty="0" smtClean="0">
                <a:latin typeface="Arial" panose="020B0604020202020204" pitchFamily="34" charset="0"/>
                <a:cs typeface="Arial" panose="020B0604020202020204" pitchFamily="34" charset="0"/>
              </a:rPr>
              <a:t>© OCR 2015</a:t>
            </a:r>
            <a:endParaRPr lang="en-GB" sz="800" dirty="0">
              <a:latin typeface="Arial" panose="020B0604020202020204" pitchFamily="34" charset="0"/>
              <a:cs typeface="Arial" panose="020B0604020202020204" pitchFamily="34" charset="0"/>
            </a:endParaRPr>
          </a:p>
        </p:txBody>
      </p:sp>
      <p:sp>
        <p:nvSpPr>
          <p:cNvPr id="4" name="Rectangle 3"/>
          <p:cNvSpPr/>
          <p:nvPr userDrawn="1"/>
        </p:nvSpPr>
        <p:spPr>
          <a:xfrm>
            <a:off x="8244408" y="5759678"/>
            <a:ext cx="718466" cy="261610"/>
          </a:xfrm>
          <a:prstGeom prst="rect">
            <a:avLst/>
          </a:prstGeom>
        </p:spPr>
        <p:txBody>
          <a:bodyPr wrap="none">
            <a:spAutoFit/>
          </a:bodyPr>
          <a:lstStyle/>
          <a:p>
            <a:r>
              <a:rPr lang="en-GB" sz="1100" b="1" dirty="0" smtClean="0">
                <a:solidFill>
                  <a:srgbClr val="7BAF95"/>
                </a:solidFill>
                <a:latin typeface="Arial" panose="020B0604020202020204" pitchFamily="34" charset="0"/>
                <a:cs typeface="Arial" panose="020B0604020202020204" pitchFamily="34" charset="0"/>
              </a:rPr>
              <a:t>H074/01</a:t>
            </a:r>
          </a:p>
        </p:txBody>
      </p:sp>
      <p:pic>
        <p:nvPicPr>
          <p:cNvPr id="8" name="Picture 2" descr="Q:\Resources\Res_Dev_Shared\Studio\Visual Style Guidelines\English\FT_2015\A_Eng_Lang_Lit\Artwork\AS_LitLang_PP_banner.jpg"/>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0" y="6030000"/>
            <a:ext cx="9144000" cy="8294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7633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914400" rtl="0" eaLnBrk="1" latinLnBrk="0" hangingPunct="1">
        <a:spcBef>
          <a:spcPct val="0"/>
        </a:spcBef>
        <a:buNone/>
        <a:defRPr sz="4400" kern="1200">
          <a:solidFill>
            <a:srgbClr val="ABCDBC"/>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GB" dirty="0"/>
          </a:p>
        </p:txBody>
      </p:sp>
      <p:sp>
        <p:nvSpPr>
          <p:cNvPr id="8" name="TextBox 7"/>
          <p:cNvSpPr txBox="1"/>
          <p:nvPr/>
        </p:nvSpPr>
        <p:spPr>
          <a:xfrm>
            <a:off x="323528" y="3501008"/>
            <a:ext cx="3600400" cy="492443"/>
          </a:xfrm>
          <a:prstGeom prst="rect">
            <a:avLst/>
          </a:prstGeom>
          <a:noFill/>
        </p:spPr>
        <p:txBody>
          <a:bodyPr wrap="square" rtlCol="0">
            <a:spAutoFit/>
          </a:bodyPr>
          <a:lstStyle/>
          <a:p>
            <a:r>
              <a:rPr lang="en-GB" sz="2600" b="1" dirty="0" smtClean="0">
                <a:solidFill>
                  <a:schemeClr val="bg1"/>
                </a:solidFill>
                <a:latin typeface="Arial" panose="020B0604020202020204" pitchFamily="34" charset="0"/>
                <a:cs typeface="Arial" panose="020B0604020202020204" pitchFamily="34" charset="0"/>
              </a:rPr>
              <a:t>H070 Topic Title</a:t>
            </a:r>
            <a:endParaRPr lang="en-GB" sz="2600" b="1"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475928" y="3653408"/>
            <a:ext cx="3600400" cy="492443"/>
          </a:xfrm>
          <a:prstGeom prst="rect">
            <a:avLst/>
          </a:prstGeom>
          <a:noFill/>
        </p:spPr>
        <p:txBody>
          <a:bodyPr wrap="square" rtlCol="0">
            <a:spAutoFit/>
          </a:bodyPr>
          <a:lstStyle/>
          <a:p>
            <a:r>
              <a:rPr lang="en-GB" sz="2600" b="1" dirty="0" smtClean="0">
                <a:solidFill>
                  <a:schemeClr val="bg1"/>
                </a:solidFill>
                <a:latin typeface="Arial" panose="020B0604020202020204" pitchFamily="34" charset="0"/>
                <a:cs typeface="Arial" panose="020B0604020202020204" pitchFamily="34" charset="0"/>
              </a:rPr>
              <a:t>H070 Topic Title</a:t>
            </a:r>
            <a:endParaRPr lang="en-GB" sz="2600" b="1" dirty="0">
              <a:solidFill>
                <a:schemeClr val="bg1"/>
              </a:solidFill>
              <a:latin typeface="Arial" panose="020B0604020202020204" pitchFamily="34" charset="0"/>
              <a:cs typeface="Arial" panose="020B0604020202020204" pitchFamily="34" charset="0"/>
            </a:endParaRPr>
          </a:p>
        </p:txBody>
      </p:sp>
      <p:sp>
        <p:nvSpPr>
          <p:cNvPr id="9" name="TextBox 8"/>
          <p:cNvSpPr txBox="1"/>
          <p:nvPr/>
        </p:nvSpPr>
        <p:spPr>
          <a:xfrm>
            <a:off x="442469" y="3644598"/>
            <a:ext cx="3600400" cy="892552"/>
          </a:xfrm>
          <a:prstGeom prst="rect">
            <a:avLst/>
          </a:prstGeom>
          <a:noFill/>
        </p:spPr>
        <p:txBody>
          <a:bodyPr wrap="square" rtlCol="0">
            <a:spAutoFit/>
          </a:bodyPr>
          <a:lstStyle/>
          <a:p>
            <a:r>
              <a:rPr lang="en-GB" sz="2600" b="1" dirty="0" smtClean="0">
                <a:solidFill>
                  <a:schemeClr val="bg1"/>
                </a:solidFill>
                <a:latin typeface="Arial" panose="020B0604020202020204" pitchFamily="34" charset="0"/>
                <a:cs typeface="Arial" panose="020B0604020202020204" pitchFamily="34" charset="0"/>
              </a:rPr>
              <a:t>H074/H474</a:t>
            </a:r>
          </a:p>
          <a:p>
            <a:r>
              <a:rPr lang="en-GB" sz="2600" b="1" dirty="0" smtClean="0">
                <a:solidFill>
                  <a:schemeClr val="bg1"/>
                </a:solidFill>
                <a:latin typeface="Arial" panose="020B0604020202020204" pitchFamily="34" charset="0"/>
                <a:cs typeface="Arial" panose="020B0604020202020204" pitchFamily="34" charset="0"/>
              </a:rPr>
              <a:t>Topic Title</a:t>
            </a:r>
            <a:endParaRPr lang="en-GB" sz="2600" b="1" dirty="0">
              <a:solidFill>
                <a:schemeClr val="bg1"/>
              </a:solidFill>
              <a:latin typeface="Arial" panose="020B0604020202020204" pitchFamily="34" charset="0"/>
              <a:cs typeface="Arial" panose="020B0604020202020204" pitchFamily="34" charset="0"/>
            </a:endParaRPr>
          </a:p>
        </p:txBody>
      </p:sp>
      <p:pic>
        <p:nvPicPr>
          <p:cNvPr id="3" name="Content Placeholder 2"/>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6512" y="0"/>
            <a:ext cx="9180512" cy="6858000"/>
          </a:xfrm>
        </p:spPr>
      </p:pic>
      <p:sp>
        <p:nvSpPr>
          <p:cNvPr id="10" name="TextBox 9"/>
          <p:cNvSpPr txBox="1"/>
          <p:nvPr/>
        </p:nvSpPr>
        <p:spPr>
          <a:xfrm>
            <a:off x="395536" y="3789040"/>
            <a:ext cx="3600400" cy="1292662"/>
          </a:xfrm>
          <a:prstGeom prst="rect">
            <a:avLst/>
          </a:prstGeom>
          <a:noFill/>
        </p:spPr>
        <p:txBody>
          <a:bodyPr wrap="square" rtlCol="0">
            <a:spAutoFit/>
          </a:bodyPr>
          <a:lstStyle/>
          <a:p>
            <a:r>
              <a:rPr lang="en-GB" sz="2600" b="1" dirty="0" smtClean="0">
                <a:solidFill>
                  <a:schemeClr val="bg1"/>
                </a:solidFill>
                <a:latin typeface="Arial" panose="020B0604020202020204" pitchFamily="34" charset="0"/>
                <a:cs typeface="Arial" panose="020B0604020202020204" pitchFamily="34" charset="0"/>
              </a:rPr>
              <a:t>H074/01</a:t>
            </a:r>
          </a:p>
          <a:p>
            <a:r>
              <a:rPr lang="en-US" sz="2600" b="1" dirty="0">
                <a:solidFill>
                  <a:schemeClr val="bg1"/>
                </a:solidFill>
              </a:rPr>
              <a:t>Non-fiction written and spoken texts</a:t>
            </a:r>
            <a:endParaRPr lang="en-GB" sz="26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178706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Guidance</a:t>
            </a:r>
            <a:endParaRPr lang="en-GB" dirty="0"/>
          </a:p>
        </p:txBody>
      </p:sp>
      <p:sp>
        <p:nvSpPr>
          <p:cNvPr id="3" name="Content Placeholder 2"/>
          <p:cNvSpPr>
            <a:spLocks noGrp="1"/>
          </p:cNvSpPr>
          <p:nvPr>
            <p:ph idx="1"/>
          </p:nvPr>
        </p:nvSpPr>
        <p:spPr/>
        <p:txBody>
          <a:bodyPr>
            <a:normAutofit/>
          </a:bodyPr>
          <a:lstStyle/>
          <a:p>
            <a:pPr marL="0" indent="0">
              <a:buNone/>
            </a:pPr>
            <a:endParaRPr lang="en-GB" sz="1400" dirty="0" smtClean="0"/>
          </a:p>
          <a:p>
            <a:pPr marL="0" indent="0">
              <a:buNone/>
            </a:pPr>
            <a:r>
              <a:rPr lang="en-GB" sz="1400" dirty="0" smtClean="0"/>
              <a:t>This guide is designed to take you though </a:t>
            </a:r>
            <a:r>
              <a:rPr lang="en-GB" sz="1400" dirty="0"/>
              <a:t>H074/01 AS Level English Language and Literature (EMC) exam paper.  </a:t>
            </a:r>
            <a:r>
              <a:rPr lang="en-GB" sz="1400" dirty="0" smtClean="0"/>
              <a:t>Its aim is to explain how candidates should approach each paper and how marks are awarded to the different questions.  </a:t>
            </a:r>
          </a:p>
          <a:p>
            <a:pPr marL="0" indent="0">
              <a:buNone/>
            </a:pPr>
            <a:endParaRPr lang="en-GB" sz="1400" dirty="0" smtClean="0"/>
          </a:p>
          <a:p>
            <a:pPr marL="0" indent="0">
              <a:buNone/>
            </a:pPr>
            <a:r>
              <a:rPr lang="en-GB" sz="1400" dirty="0" smtClean="0"/>
              <a:t>The orange text boxes offer further explanation on the questions on the exam </a:t>
            </a:r>
          </a:p>
          <a:p>
            <a:pPr marL="0" indent="0">
              <a:buNone/>
            </a:pPr>
            <a:r>
              <a:rPr lang="en-GB" sz="1400" dirty="0" smtClean="0"/>
              <a:t>paper. They offer guidance on the wording of questions and what candidates </a:t>
            </a:r>
          </a:p>
          <a:p>
            <a:pPr marL="0" indent="0">
              <a:buNone/>
            </a:pPr>
            <a:r>
              <a:rPr lang="en-GB" sz="1400" dirty="0" smtClean="0"/>
              <a:t>should do in response to them.</a:t>
            </a:r>
          </a:p>
          <a:p>
            <a:pPr marL="0" indent="0">
              <a:buNone/>
            </a:pPr>
            <a:endParaRPr lang="en-GB" sz="1400" dirty="0" smtClean="0"/>
          </a:p>
          <a:p>
            <a:pPr marL="0" indent="0">
              <a:buNone/>
            </a:pPr>
            <a:r>
              <a:rPr lang="en-GB" sz="1400" dirty="0" smtClean="0"/>
              <a:t>The green text boxes focus on the awarding of marks for each question.  They give </a:t>
            </a:r>
          </a:p>
          <a:p>
            <a:pPr marL="0" indent="0">
              <a:buNone/>
            </a:pPr>
            <a:r>
              <a:rPr lang="en-GB" sz="1400" dirty="0" smtClean="0"/>
              <a:t>further information on </a:t>
            </a:r>
            <a:r>
              <a:rPr lang="en-GB" sz="1400" dirty="0"/>
              <a:t>the percentage of </a:t>
            </a:r>
            <a:r>
              <a:rPr lang="en-GB" sz="1400" dirty="0" smtClean="0"/>
              <a:t>each assessment objective attributed </a:t>
            </a:r>
          </a:p>
          <a:p>
            <a:pPr marL="0" indent="0">
              <a:buNone/>
            </a:pPr>
            <a:r>
              <a:rPr lang="en-GB" sz="1400" dirty="0" smtClean="0"/>
              <a:t>to each question</a:t>
            </a:r>
            <a:r>
              <a:rPr lang="en-GB" sz="1400" dirty="0"/>
              <a:t>. The percentage given is over the whole qualification.</a:t>
            </a:r>
          </a:p>
          <a:p>
            <a:pPr marL="0" indent="0">
              <a:buNone/>
            </a:pPr>
            <a:endParaRPr lang="en-GB" sz="1400" dirty="0" smtClean="0"/>
          </a:p>
          <a:p>
            <a:pPr marL="0" indent="0">
              <a:buNone/>
            </a:pPr>
            <a:endParaRPr lang="en-GB" sz="1400" dirty="0"/>
          </a:p>
          <a:p>
            <a:pPr marL="0" indent="0">
              <a:buNone/>
            </a:pPr>
            <a:endParaRPr lang="en-GB" sz="1400" dirty="0"/>
          </a:p>
        </p:txBody>
      </p:sp>
      <p:sp>
        <p:nvSpPr>
          <p:cNvPr id="4" name="Rounded Rectangle 3"/>
          <p:cNvSpPr/>
          <p:nvPr/>
        </p:nvSpPr>
        <p:spPr>
          <a:xfrm>
            <a:off x="6994902" y="2527740"/>
            <a:ext cx="2016224" cy="111728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will always be a comparison based on a cultural or social situation with a clear thematic link between the situations and/or experiences.</a:t>
            </a:r>
            <a:endParaRPr lang="en-GB" sz="1000" dirty="0">
              <a:latin typeface="Arial" panose="020B0604020202020204" pitchFamily="34" charset="0"/>
              <a:cs typeface="Arial" panose="020B0604020202020204" pitchFamily="34" charset="0"/>
            </a:endParaRPr>
          </a:p>
        </p:txBody>
      </p:sp>
      <p:cxnSp>
        <p:nvCxnSpPr>
          <p:cNvPr id="5" name="Straight Arrow Connector 4"/>
          <p:cNvCxnSpPr/>
          <p:nvPr/>
        </p:nvCxnSpPr>
        <p:spPr>
          <a:xfrm flipH="1">
            <a:off x="6202813" y="2834443"/>
            <a:ext cx="792089" cy="305454"/>
          </a:xfrm>
          <a:prstGeom prst="straightConnector1">
            <a:avLst/>
          </a:prstGeom>
          <a:ln w="28575">
            <a:solidFill>
              <a:srgbClr val="F69240"/>
            </a:solidFill>
            <a:tailEnd type="arrow"/>
          </a:ln>
        </p:spPr>
        <p:style>
          <a:lnRef idx="1">
            <a:schemeClr val="accent6"/>
          </a:lnRef>
          <a:fillRef idx="2">
            <a:schemeClr val="accent6"/>
          </a:fillRef>
          <a:effectRef idx="1">
            <a:schemeClr val="accent6"/>
          </a:effectRef>
          <a:fontRef idx="minor">
            <a:schemeClr val="dk1"/>
          </a:fontRef>
        </p:style>
      </p:cxnSp>
      <p:sp>
        <p:nvSpPr>
          <p:cNvPr id="7" name="Rounded Rectangle 6"/>
          <p:cNvSpPr/>
          <p:nvPr/>
        </p:nvSpPr>
        <p:spPr>
          <a:xfrm>
            <a:off x="7039058" y="4400930"/>
            <a:ext cx="2016224" cy="506376"/>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AO3 (5%) </a:t>
            </a:r>
            <a:endParaRPr lang="en-GB" sz="1000" dirty="0">
              <a:latin typeface="Arial" panose="020B0604020202020204" pitchFamily="34" charset="0"/>
              <a:cs typeface="Arial" panose="020B0604020202020204" pitchFamily="34" charset="0"/>
            </a:endParaRPr>
          </a:p>
        </p:txBody>
      </p:sp>
      <p:cxnSp>
        <p:nvCxnSpPr>
          <p:cNvPr id="8" name="Straight Arrow Connector 7"/>
          <p:cNvCxnSpPr/>
          <p:nvPr/>
        </p:nvCxnSpPr>
        <p:spPr>
          <a:xfrm flipH="1" flipV="1">
            <a:off x="6255681" y="4400930"/>
            <a:ext cx="792088" cy="253188"/>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01306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par>
                                <p:cTn id="22" presetID="10" presetClass="entr" presetSubtype="0" fill="hold"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par>
                                <p:cTn id="25" presetID="1"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686800" cy="5649491"/>
          </a:xfrm>
        </p:spPr>
        <p:txBody>
          <a:bodyPr>
            <a:normAutofit/>
          </a:bodyPr>
          <a:lstStyle/>
          <a:p>
            <a:pPr marL="0" indent="0" algn="ctr">
              <a:buNone/>
            </a:pPr>
            <a:r>
              <a:rPr lang="en-GB" sz="1400" b="1" dirty="0"/>
              <a:t>Section A – Reading spoken and written </a:t>
            </a:r>
            <a:r>
              <a:rPr lang="en-GB" sz="1400" b="1" dirty="0" smtClean="0"/>
              <a:t>non-fiction</a:t>
            </a:r>
          </a:p>
          <a:p>
            <a:pPr marL="0" indent="0" algn="ctr">
              <a:buNone/>
            </a:pPr>
            <a:r>
              <a:rPr lang="en-GB" sz="1400" b="1" dirty="0" smtClean="0"/>
              <a:t> </a:t>
            </a:r>
            <a:endParaRPr lang="en-GB" sz="1400" dirty="0"/>
          </a:p>
          <a:p>
            <a:pPr marL="0" indent="0">
              <a:buNone/>
            </a:pPr>
            <a:r>
              <a:rPr lang="en-GB" sz="1400" dirty="0"/>
              <a:t>Read the </a:t>
            </a:r>
            <a:r>
              <a:rPr lang="en-GB" sz="1400" b="1" dirty="0"/>
              <a:t>two </a:t>
            </a:r>
            <a:r>
              <a:rPr lang="en-GB" sz="1400" dirty="0"/>
              <a:t>text extracts from your anthology and </a:t>
            </a:r>
            <a:r>
              <a:rPr lang="en-GB" sz="1400" b="1" dirty="0"/>
              <a:t>answer the question</a:t>
            </a:r>
            <a:r>
              <a:rPr lang="en-GB" sz="1400" dirty="0"/>
              <a:t>. You are advised to spend approximately 50 minutes on this section. </a:t>
            </a:r>
            <a:endParaRPr lang="en-GB" sz="1400" dirty="0" smtClean="0"/>
          </a:p>
          <a:p>
            <a:pPr marL="0" indent="0">
              <a:buNone/>
            </a:pPr>
            <a:endParaRPr lang="en-GB" sz="1400" dirty="0"/>
          </a:p>
          <a:p>
            <a:pPr marL="0" indent="0">
              <a:buNone/>
            </a:pPr>
            <a:r>
              <a:rPr lang="en-GB" sz="1400" b="1" dirty="0"/>
              <a:t>Text A </a:t>
            </a:r>
            <a:r>
              <a:rPr lang="en-GB" sz="1400" dirty="0"/>
              <a:t>is an extract from </a:t>
            </a:r>
            <a:r>
              <a:rPr lang="en-GB" sz="1400" i="1" dirty="0"/>
              <a:t>Horrible Histories </a:t>
            </a:r>
            <a:r>
              <a:rPr lang="en-GB" sz="1400" i="1" dirty="0" err="1"/>
              <a:t>CBeebies</a:t>
            </a:r>
            <a:r>
              <a:rPr lang="en-GB" sz="1400" i="1" dirty="0"/>
              <a:t> </a:t>
            </a:r>
            <a:r>
              <a:rPr lang="en-GB" sz="1400" dirty="0"/>
              <a:t>TV programme about prehistoric times. </a:t>
            </a:r>
          </a:p>
          <a:p>
            <a:endParaRPr lang="en-GB" sz="1400" b="1" dirty="0" smtClean="0"/>
          </a:p>
          <a:p>
            <a:pPr marL="0" indent="0">
              <a:buNone/>
            </a:pPr>
            <a:r>
              <a:rPr lang="en-GB" sz="1400" b="1" dirty="0" smtClean="0"/>
              <a:t>Text </a:t>
            </a:r>
            <a:r>
              <a:rPr lang="en-GB" sz="1400" b="1" dirty="0"/>
              <a:t>B </a:t>
            </a:r>
            <a:r>
              <a:rPr lang="en-GB" sz="1400" dirty="0"/>
              <a:t>is an extract from the BBC TV live commentary on a snowboarding event at the Sochi Winter Olympics. </a:t>
            </a:r>
          </a:p>
          <a:p>
            <a:endParaRPr lang="en-GB" sz="1400" dirty="0"/>
          </a:p>
          <a:p>
            <a:pPr>
              <a:buAutoNum type="arabicPlain"/>
            </a:pPr>
            <a:r>
              <a:rPr lang="en-GB" sz="1400" dirty="0" smtClean="0"/>
              <a:t>Compare </a:t>
            </a:r>
            <a:r>
              <a:rPr lang="en-GB" sz="1400" dirty="0"/>
              <a:t>the ways in which the writers or speakers use language to present the events they </a:t>
            </a:r>
            <a:r>
              <a:rPr lang="en-GB" sz="1400" dirty="0" smtClean="0"/>
              <a:t>       </a:t>
            </a:r>
          </a:p>
          <a:p>
            <a:pPr marL="0" indent="0">
              <a:buNone/>
            </a:pPr>
            <a:r>
              <a:rPr lang="en-GB" sz="1400" dirty="0"/>
              <a:t> </a:t>
            </a:r>
            <a:r>
              <a:rPr lang="en-GB" sz="1400" dirty="0" smtClean="0"/>
              <a:t>      are </a:t>
            </a:r>
            <a:r>
              <a:rPr lang="en-GB" sz="1400" dirty="0"/>
              <a:t>describing. </a:t>
            </a:r>
          </a:p>
          <a:p>
            <a:endParaRPr lang="en-GB" sz="1400" dirty="0"/>
          </a:p>
          <a:p>
            <a:pPr marL="0" indent="0">
              <a:buNone/>
            </a:pPr>
            <a:r>
              <a:rPr lang="en-GB" sz="1400" dirty="0" smtClean="0"/>
              <a:t>       In </a:t>
            </a:r>
            <a:r>
              <a:rPr lang="en-GB" sz="1400" dirty="0"/>
              <a:t>your answer you should consider: </a:t>
            </a:r>
          </a:p>
          <a:p>
            <a:pPr marL="0" indent="0">
              <a:buNone/>
            </a:pPr>
            <a:r>
              <a:rPr lang="en-GB" sz="1400" dirty="0" smtClean="0"/>
              <a:t>                                                                                                             </a:t>
            </a:r>
            <a:endParaRPr lang="en-GB" sz="1400" dirty="0"/>
          </a:p>
          <a:p>
            <a:pPr marL="0" indent="0">
              <a:buNone/>
            </a:pPr>
            <a:r>
              <a:rPr lang="en-GB" sz="1400" dirty="0" smtClean="0"/>
              <a:t>•      context </a:t>
            </a:r>
          </a:p>
          <a:p>
            <a:r>
              <a:rPr lang="en-GB" sz="1400" dirty="0" smtClean="0"/>
              <a:t>mode </a:t>
            </a:r>
            <a:r>
              <a:rPr lang="en-GB" sz="1400" dirty="0"/>
              <a:t>and genre </a:t>
            </a:r>
            <a:endParaRPr lang="en-GB" sz="1400" dirty="0" smtClean="0"/>
          </a:p>
          <a:p>
            <a:r>
              <a:rPr lang="en-GB" sz="1400" dirty="0" smtClean="0"/>
              <a:t>purpose </a:t>
            </a:r>
            <a:r>
              <a:rPr lang="en-GB" sz="1400" dirty="0"/>
              <a:t>and audience. </a:t>
            </a:r>
          </a:p>
          <a:p>
            <a:endParaRPr lang="en-GB" sz="1400" dirty="0"/>
          </a:p>
          <a:p>
            <a:pPr marL="0" indent="0">
              <a:buNone/>
            </a:pPr>
            <a:r>
              <a:rPr lang="en-GB" sz="1400" b="1" dirty="0" smtClean="0"/>
              <a:t>                                                                                                                                            </a:t>
            </a:r>
          </a:p>
          <a:p>
            <a:pPr marL="0" indent="0">
              <a:buNone/>
            </a:pPr>
            <a:r>
              <a:rPr lang="en-GB" sz="1400" b="1" dirty="0"/>
              <a:t> </a:t>
            </a:r>
            <a:r>
              <a:rPr lang="en-GB" sz="1400" b="1" dirty="0" smtClean="0"/>
              <a:t>                                                                                                                                                      [</a:t>
            </a:r>
            <a:r>
              <a:rPr lang="en-GB" sz="1400" b="1" dirty="0"/>
              <a:t>30] </a:t>
            </a:r>
            <a:endParaRPr lang="en-GB" sz="1400" dirty="0"/>
          </a:p>
        </p:txBody>
      </p:sp>
      <p:sp>
        <p:nvSpPr>
          <p:cNvPr id="27" name="Rounded Rectangle 26"/>
          <p:cNvSpPr/>
          <p:nvPr/>
        </p:nvSpPr>
        <p:spPr>
          <a:xfrm>
            <a:off x="6909057" y="1002262"/>
            <a:ext cx="2016224" cy="86409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includes time for reading the texts. Candidates are advised to allow 40 minutes for planning, producing and editing their writing.</a:t>
            </a:r>
            <a:endParaRPr lang="en-GB" sz="1000" dirty="0">
              <a:latin typeface="Arial" panose="020B0604020202020204" pitchFamily="34" charset="0"/>
              <a:cs typeface="Arial" panose="020B0604020202020204" pitchFamily="34" charset="0"/>
            </a:endParaRPr>
          </a:p>
        </p:txBody>
      </p:sp>
      <p:cxnSp>
        <p:nvCxnSpPr>
          <p:cNvPr id="28" name="Straight Arrow Connector 27"/>
          <p:cNvCxnSpPr>
            <a:stCxn id="27" idx="1"/>
          </p:cNvCxnSpPr>
          <p:nvPr/>
        </p:nvCxnSpPr>
        <p:spPr>
          <a:xfrm flipH="1" flipV="1">
            <a:off x="2301353" y="1223935"/>
            <a:ext cx="4607704" cy="210375"/>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29" name="Rounded Rectangle 28"/>
          <p:cNvSpPr/>
          <p:nvPr/>
        </p:nvSpPr>
        <p:spPr>
          <a:xfrm>
            <a:off x="6875448" y="2002969"/>
            <a:ext cx="2016224" cy="73808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The </a:t>
            </a:r>
            <a:r>
              <a:rPr lang="en-GB" sz="1000" dirty="0">
                <a:latin typeface="Arial" panose="020B0604020202020204" pitchFamily="34" charset="0"/>
                <a:cs typeface="Arial" panose="020B0604020202020204" pitchFamily="34" charset="0"/>
              </a:rPr>
              <a:t>two anthology texts (or extracts </a:t>
            </a:r>
            <a:r>
              <a:rPr lang="en-GB" sz="1000" dirty="0" smtClean="0">
                <a:latin typeface="Arial" panose="020B0604020202020204" pitchFamily="34" charset="0"/>
                <a:cs typeface="Arial" panose="020B0604020202020204" pitchFamily="34" charset="0"/>
              </a:rPr>
              <a:t>of </a:t>
            </a:r>
            <a:r>
              <a:rPr lang="en-GB" sz="1000" dirty="0" smtClean="0">
                <a:latin typeface="Arial" panose="020B0604020202020204" pitchFamily="34" charset="0"/>
                <a:cs typeface="Arial" panose="020B0604020202020204" pitchFamily="34" charset="0"/>
              </a:rPr>
              <a:t>anthology </a:t>
            </a:r>
            <a:r>
              <a:rPr lang="en-GB" sz="1000" dirty="0" smtClean="0">
                <a:latin typeface="Arial" panose="020B0604020202020204" pitchFamily="34" charset="0"/>
                <a:cs typeface="Arial" panose="020B0604020202020204" pitchFamily="34" charset="0"/>
              </a:rPr>
              <a:t>texts</a:t>
            </a:r>
            <a:r>
              <a:rPr lang="en-GB" sz="1000" dirty="0">
                <a:latin typeface="Arial" panose="020B0604020202020204" pitchFamily="34" charset="0"/>
                <a:cs typeface="Arial" panose="020B0604020202020204" pitchFamily="34" charset="0"/>
              </a:rPr>
              <a:t>) to be compared are printed in the examination paper. </a:t>
            </a:r>
          </a:p>
        </p:txBody>
      </p:sp>
      <p:cxnSp>
        <p:nvCxnSpPr>
          <p:cNvPr id="32" name="Straight Arrow Connector 31"/>
          <p:cNvCxnSpPr/>
          <p:nvPr/>
        </p:nvCxnSpPr>
        <p:spPr>
          <a:xfrm flipH="1" flipV="1">
            <a:off x="3995936" y="1196752"/>
            <a:ext cx="2879513" cy="1175259"/>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33" name="Rounded Rectangle 32"/>
          <p:cNvSpPr/>
          <p:nvPr/>
        </p:nvSpPr>
        <p:spPr>
          <a:xfrm>
            <a:off x="6878816" y="3244334"/>
            <a:ext cx="2016224" cy="648072"/>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The wording of the bullets will always be the same.</a:t>
            </a:r>
            <a:endParaRPr lang="en-GB" sz="1000" dirty="0">
              <a:latin typeface="Arial" panose="020B0604020202020204" pitchFamily="34" charset="0"/>
              <a:cs typeface="Arial" panose="020B0604020202020204" pitchFamily="34" charset="0"/>
            </a:endParaRPr>
          </a:p>
        </p:txBody>
      </p:sp>
      <p:cxnSp>
        <p:nvCxnSpPr>
          <p:cNvPr id="34" name="Straight Arrow Connector 33"/>
          <p:cNvCxnSpPr/>
          <p:nvPr/>
        </p:nvCxnSpPr>
        <p:spPr>
          <a:xfrm flipH="1">
            <a:off x="1907704" y="3544782"/>
            <a:ext cx="4956305" cy="964338"/>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37" name="Rounded Rectangle 36"/>
          <p:cNvSpPr/>
          <p:nvPr/>
        </p:nvSpPr>
        <p:spPr>
          <a:xfrm>
            <a:off x="4860032" y="4365104"/>
            <a:ext cx="1519737" cy="1008112"/>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endParaRPr lang="pt-BR" sz="1000" dirty="0" smtClean="0"/>
          </a:p>
          <a:p>
            <a:r>
              <a:rPr lang="pt-BR" sz="1000" dirty="0" smtClean="0"/>
              <a:t>AO1:  8%</a:t>
            </a:r>
          </a:p>
          <a:p>
            <a:r>
              <a:rPr lang="pt-BR" sz="1000" dirty="0" smtClean="0"/>
              <a:t>AO2: 7%  </a:t>
            </a:r>
          </a:p>
          <a:p>
            <a:r>
              <a:rPr lang="pt-BR" sz="1000" dirty="0" smtClean="0"/>
              <a:t>AO3:  8% </a:t>
            </a:r>
          </a:p>
          <a:p>
            <a:r>
              <a:rPr lang="pt-BR" sz="1000" dirty="0" smtClean="0"/>
              <a:t>AO4: 7% </a:t>
            </a:r>
          </a:p>
          <a:p>
            <a:r>
              <a:rPr lang="pt-BR" sz="1000" dirty="0" smtClean="0"/>
              <a:t>Total 30% of AS level</a:t>
            </a:r>
          </a:p>
          <a:p>
            <a:r>
              <a:rPr lang="pt-BR" sz="1000" dirty="0" smtClean="0"/>
              <a:t>  </a:t>
            </a:r>
          </a:p>
        </p:txBody>
      </p:sp>
      <p:cxnSp>
        <p:nvCxnSpPr>
          <p:cNvPr id="38" name="Straight Arrow Connector 37"/>
          <p:cNvCxnSpPr>
            <a:stCxn id="37" idx="3"/>
          </p:cNvCxnSpPr>
          <p:nvPr/>
        </p:nvCxnSpPr>
        <p:spPr>
          <a:xfrm>
            <a:off x="6379769" y="4869160"/>
            <a:ext cx="1503792" cy="792088"/>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4479635" y="3244334"/>
            <a:ext cx="184731"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dirty="0"/>
          </a:p>
        </p:txBody>
      </p:sp>
      <p:sp>
        <p:nvSpPr>
          <p:cNvPr id="18" name="Rounded Rectangle 17"/>
          <p:cNvSpPr/>
          <p:nvPr/>
        </p:nvSpPr>
        <p:spPr>
          <a:xfrm>
            <a:off x="6864008" y="1359369"/>
            <a:ext cx="2016224" cy="66220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Candidates will be asked to  compare two texts that will always be linked, thematically or stylistically.                                                 </a:t>
            </a:r>
            <a:endParaRPr lang="en-GB" sz="1000" dirty="0">
              <a:latin typeface="Arial" panose="020B0604020202020204" pitchFamily="34" charset="0"/>
              <a:cs typeface="Arial" panose="020B0604020202020204" pitchFamily="34" charset="0"/>
            </a:endParaRPr>
          </a:p>
        </p:txBody>
      </p:sp>
      <p:sp>
        <p:nvSpPr>
          <p:cNvPr id="20" name="Rounded Rectangle 19"/>
          <p:cNvSpPr/>
          <p:nvPr/>
        </p:nvSpPr>
        <p:spPr>
          <a:xfrm>
            <a:off x="6864008" y="3933056"/>
            <a:ext cx="2027664" cy="151216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Candidates are expected to explore connections  by applying methods and concepts such as phonology, lexis, semantics, grammar, morphology, pragmatics and discourse and to consider the significance of the context of production and reception.                                               </a:t>
            </a:r>
            <a:endParaRPr lang="en-GB" sz="1000" dirty="0">
              <a:latin typeface="Arial" panose="020B0604020202020204" pitchFamily="34" charset="0"/>
              <a:cs typeface="Arial" panose="020B0604020202020204" pitchFamily="34" charset="0"/>
            </a:endParaRPr>
          </a:p>
        </p:txBody>
      </p:sp>
      <p:cxnSp>
        <p:nvCxnSpPr>
          <p:cNvPr id="22" name="Straight Arrow Connector 21"/>
          <p:cNvCxnSpPr/>
          <p:nvPr/>
        </p:nvCxnSpPr>
        <p:spPr>
          <a:xfrm flipH="1" flipV="1">
            <a:off x="1619672" y="1196752"/>
            <a:ext cx="5255776" cy="475116"/>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2267744" y="4639385"/>
            <a:ext cx="4596264" cy="13751"/>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9539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subTnLst>
                                    <p:set>
                                      <p:cBhvr override="childStyle">
                                        <p:cTn dur="1" fill="hold" display="0" masterRel="nextClick" afterEffect="1"/>
                                        <p:tgtEl>
                                          <p:spTgt spid="18"/>
                                        </p:tgtEl>
                                        <p:attrNameLst>
                                          <p:attrName>style.visibility</p:attrName>
                                        </p:attrNameLst>
                                      </p:cBhvr>
                                      <p:to>
                                        <p:strVal val="hidden"/>
                                      </p:to>
                                    </p:set>
                                  </p:sub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subTnLst>
                                    <p:set>
                                      <p:cBhvr override="childStyle">
                                        <p:cTn dur="1" fill="hold" display="0" masterRel="nextClick" afterEffect="1"/>
                                        <p:tgtEl>
                                          <p:spTgt spid="22"/>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fade">
                                      <p:cBhvr>
                                        <p:cTn id="15" dur="500"/>
                                        <p:tgtEl>
                                          <p:spTgt spid="27"/>
                                        </p:tgtEl>
                                      </p:cBhvr>
                                    </p:animEffect>
                                  </p:childTnLst>
                                  <p:subTnLst>
                                    <p:set>
                                      <p:cBhvr override="childStyle">
                                        <p:cTn dur="1" fill="hold" display="0" masterRel="nextClick" afterEffect="1"/>
                                        <p:tgtEl>
                                          <p:spTgt spid="27"/>
                                        </p:tgtEl>
                                        <p:attrNameLst>
                                          <p:attrName>style.visibility</p:attrName>
                                        </p:attrNameLst>
                                      </p:cBhvr>
                                      <p:to>
                                        <p:strVal val="hidden"/>
                                      </p:to>
                                    </p:set>
                                  </p:subTnLst>
                                </p:cTn>
                              </p:par>
                              <p:par>
                                <p:cTn id="16" presetID="10" presetClass="entr" presetSubtype="0" fill="hold" nodeType="with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fade">
                                      <p:cBhvr>
                                        <p:cTn id="18" dur="500"/>
                                        <p:tgtEl>
                                          <p:spTgt spid="28"/>
                                        </p:tgtEl>
                                      </p:cBhvr>
                                    </p:animEffect>
                                  </p:childTnLst>
                                  <p:subTnLst>
                                    <p:set>
                                      <p:cBhvr override="childStyle">
                                        <p:cTn dur="1" fill="hold" display="0" masterRel="nextClick" afterEffect="1"/>
                                        <p:tgtEl>
                                          <p:spTgt spid="28"/>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500"/>
                                        <p:tgtEl>
                                          <p:spTgt spid="29"/>
                                        </p:tgtEl>
                                      </p:cBhvr>
                                    </p:animEffect>
                                  </p:childTnLst>
                                  <p:subTnLst>
                                    <p:set>
                                      <p:cBhvr override="childStyle">
                                        <p:cTn dur="1" fill="hold" display="0" masterRel="nextClick" afterEffect="1"/>
                                        <p:tgtEl>
                                          <p:spTgt spid="29"/>
                                        </p:tgtEl>
                                        <p:attrNameLst>
                                          <p:attrName>style.visibility</p:attrName>
                                        </p:attrNameLst>
                                      </p:cBhvr>
                                      <p:to>
                                        <p:strVal val="hidden"/>
                                      </p:to>
                                    </p:set>
                                  </p:subTnLst>
                                </p:cTn>
                              </p:par>
                              <p:par>
                                <p:cTn id="24" presetID="10" presetClass="entr" presetSubtype="0" fill="hold"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fade">
                                      <p:cBhvr>
                                        <p:cTn id="26" dur="500"/>
                                        <p:tgtEl>
                                          <p:spTgt spid="32"/>
                                        </p:tgtEl>
                                      </p:cBhvr>
                                    </p:animEffect>
                                  </p:childTnLst>
                                  <p:subTnLst>
                                    <p:set>
                                      <p:cBhvr override="childStyle">
                                        <p:cTn dur="1" fill="hold" display="0" masterRel="nextClick" afterEffect="1"/>
                                        <p:tgtEl>
                                          <p:spTgt spid="32"/>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subTnLst>
                                    <p:set>
                                      <p:cBhvr override="childStyle">
                                        <p:cTn dur="1" fill="hold" display="0" masterRel="nextClick" afterEffect="1"/>
                                        <p:tgtEl>
                                          <p:spTgt spid="33"/>
                                        </p:tgtEl>
                                        <p:attrNameLst>
                                          <p:attrName>style.visibility</p:attrName>
                                        </p:attrNameLst>
                                      </p:cBhvr>
                                      <p:to>
                                        <p:strVal val="hidden"/>
                                      </p:to>
                                    </p:set>
                                  </p:subTnLst>
                                </p:cTn>
                              </p:par>
                              <p:par>
                                <p:cTn id="32" presetID="10" presetClass="entr" presetSubtype="0" fill="hold" nodeType="with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fade">
                                      <p:cBhvr>
                                        <p:cTn id="34" dur="500"/>
                                        <p:tgtEl>
                                          <p:spTgt spid="34"/>
                                        </p:tgtEl>
                                      </p:cBhvr>
                                    </p:animEffect>
                                  </p:childTnLst>
                                  <p:subTnLst>
                                    <p:set>
                                      <p:cBhvr override="childStyle">
                                        <p:cTn dur="1" fill="hold" display="0" masterRel="nextClick" afterEffect="1"/>
                                        <p:tgtEl>
                                          <p:spTgt spid="34"/>
                                        </p:tgtEl>
                                        <p:attrNameLst>
                                          <p:attrName>style.visibility</p:attrName>
                                        </p:attrNameLst>
                                      </p:cBhvr>
                                      <p:to>
                                        <p:strVal val="hidden"/>
                                      </p:to>
                                    </p:set>
                                  </p:sub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subTnLst>
                                    <p:set>
                                      <p:cBhvr override="childStyle">
                                        <p:cTn dur="1" fill="hold" display="0" masterRel="nextClick" afterEffect="1"/>
                                        <p:tgtEl>
                                          <p:spTgt spid="20"/>
                                        </p:tgtEl>
                                        <p:attrNameLst>
                                          <p:attrName>style.visibility</p:attrName>
                                        </p:attrNameLst>
                                      </p:cBhvr>
                                      <p:to>
                                        <p:strVal val="hidden"/>
                                      </p:to>
                                    </p:set>
                                  </p:subTnLst>
                                </p:cTn>
                              </p:par>
                              <p:par>
                                <p:cTn id="40" presetID="10" presetClass="entr" presetSubtype="0" fill="hold" nodeType="with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500"/>
                                        <p:tgtEl>
                                          <p:spTgt spid="23"/>
                                        </p:tgtEl>
                                      </p:cBhvr>
                                    </p:animEffect>
                                  </p:childTnLst>
                                  <p:subTnLst>
                                    <p:set>
                                      <p:cBhvr override="childStyle">
                                        <p:cTn dur="1" fill="hold" display="0" masterRel="nextClick" afterEffect="1"/>
                                        <p:tgtEl>
                                          <p:spTgt spid="23"/>
                                        </p:tgtEl>
                                        <p:attrNameLst>
                                          <p:attrName>style.visibility</p:attrName>
                                        </p:attrNameLst>
                                      </p:cBhvr>
                                      <p:to>
                                        <p:strVal val="hidden"/>
                                      </p:to>
                                    </p:set>
                                  </p:sub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fade">
                                      <p:cBhvr>
                                        <p:cTn id="47" dur="500"/>
                                        <p:tgtEl>
                                          <p:spTgt spid="37"/>
                                        </p:tgtEl>
                                      </p:cBhvr>
                                    </p:animEffect>
                                  </p:childTnLst>
                                  <p:subTnLst>
                                    <p:set>
                                      <p:cBhvr override="childStyle">
                                        <p:cTn dur="1" fill="hold" display="0" masterRel="nextClick" afterEffect="1"/>
                                        <p:tgtEl>
                                          <p:spTgt spid="37"/>
                                        </p:tgtEl>
                                        <p:attrNameLst>
                                          <p:attrName>style.visibility</p:attrName>
                                        </p:attrNameLst>
                                      </p:cBhvr>
                                      <p:to>
                                        <p:strVal val="hidden"/>
                                      </p:to>
                                    </p:set>
                                  </p:subTnLst>
                                </p:cTn>
                              </p:par>
                              <p:par>
                                <p:cTn id="48" presetID="10" presetClass="entr" presetSubtype="0" fill="hold" nodeType="withEffect">
                                  <p:stCondLst>
                                    <p:cond delay="0"/>
                                  </p:stCondLst>
                                  <p:childTnLst>
                                    <p:set>
                                      <p:cBhvr>
                                        <p:cTn id="49" dur="1" fill="hold">
                                          <p:stCondLst>
                                            <p:cond delay="0"/>
                                          </p:stCondLst>
                                        </p:cTn>
                                        <p:tgtEl>
                                          <p:spTgt spid="38"/>
                                        </p:tgtEl>
                                        <p:attrNameLst>
                                          <p:attrName>style.visibility</p:attrName>
                                        </p:attrNameLst>
                                      </p:cBhvr>
                                      <p:to>
                                        <p:strVal val="visible"/>
                                      </p:to>
                                    </p:set>
                                    <p:animEffect transition="in" filter="fade">
                                      <p:cBhvr>
                                        <p:cTn id="50" dur="500"/>
                                        <p:tgtEl>
                                          <p:spTgt spid="38"/>
                                        </p:tgtEl>
                                      </p:cBhvr>
                                    </p:animEffect>
                                  </p:childTnLst>
                                  <p:subTnLst>
                                    <p:set>
                                      <p:cBhvr override="childStyle">
                                        <p:cTn dur="1" fill="hold" display="0" masterRel="nextClick" afterEffect="1"/>
                                        <p:tgtEl>
                                          <p:spTgt spid="38"/>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9" grpId="0" animBg="1"/>
      <p:bldP spid="33" grpId="0" animBg="1"/>
      <p:bldP spid="37" grpId="0" animBg="1"/>
      <p:bldP spid="18" grpId="0" animBg="1"/>
      <p:bldP spid="2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399340"/>
            <a:ext cx="8633391" cy="5047536"/>
          </a:xfrm>
          <a:prstGeom prst="rect">
            <a:avLst/>
          </a:prstGeom>
        </p:spPr>
        <p:txBody>
          <a:bodyPr wrap="square">
            <a:spAutoFit/>
          </a:bodyPr>
          <a:lstStyle/>
          <a:p>
            <a:pPr algn="ctr"/>
            <a:r>
              <a:rPr lang="en-GB" sz="1400" b="1" dirty="0">
                <a:latin typeface="Arial" panose="020B0604020202020204" pitchFamily="34" charset="0"/>
                <a:cs typeface="Arial" panose="020B0604020202020204" pitchFamily="34" charset="0"/>
              </a:rPr>
              <a:t>Section B – Writing non-fiction </a:t>
            </a:r>
            <a:endParaRPr lang="en-GB" sz="1400" dirty="0">
              <a:latin typeface="Arial" panose="020B0604020202020204" pitchFamily="34" charset="0"/>
              <a:cs typeface="Arial" panose="020B0604020202020204" pitchFamily="34" charset="0"/>
            </a:endParaRPr>
          </a:p>
          <a:p>
            <a:r>
              <a:rPr lang="en-GB" sz="1400" dirty="0">
                <a:latin typeface="Arial" panose="020B0604020202020204" pitchFamily="34" charset="0"/>
                <a:cs typeface="Arial" panose="020B0604020202020204" pitchFamily="34" charset="0"/>
              </a:rPr>
              <a:t>Answer </a:t>
            </a:r>
            <a:r>
              <a:rPr lang="en-GB" sz="1400" b="1" dirty="0">
                <a:latin typeface="Arial" panose="020B0604020202020204" pitchFamily="34" charset="0"/>
                <a:cs typeface="Arial" panose="020B0604020202020204" pitchFamily="34" charset="0"/>
              </a:rPr>
              <a:t>one </a:t>
            </a:r>
            <a:r>
              <a:rPr lang="en-GB" sz="1400" dirty="0">
                <a:latin typeface="Arial" panose="020B0604020202020204" pitchFamily="34" charset="0"/>
                <a:cs typeface="Arial" panose="020B0604020202020204" pitchFamily="34" charset="0"/>
              </a:rPr>
              <a:t>question from Section B. </a:t>
            </a:r>
            <a:endParaRPr lang="en-GB" sz="1400" dirty="0" smtClean="0">
              <a:latin typeface="Arial" panose="020B0604020202020204" pitchFamily="34" charset="0"/>
              <a:cs typeface="Arial" panose="020B0604020202020204" pitchFamily="34" charset="0"/>
            </a:endParaRPr>
          </a:p>
          <a:p>
            <a:endParaRPr lang="en-GB" sz="1400" dirty="0">
              <a:latin typeface="Arial" panose="020B0604020202020204" pitchFamily="34" charset="0"/>
              <a:cs typeface="Arial" panose="020B0604020202020204" pitchFamily="34" charset="0"/>
            </a:endParaRPr>
          </a:p>
          <a:p>
            <a:r>
              <a:rPr lang="en-GB" sz="1400" dirty="0">
                <a:latin typeface="Arial" panose="020B0604020202020204" pitchFamily="34" charset="0"/>
                <a:cs typeface="Arial" panose="020B0604020202020204" pitchFamily="34" charset="0"/>
              </a:rPr>
              <a:t>You are advised to spend about 40 minutes on this section. </a:t>
            </a:r>
          </a:p>
          <a:p>
            <a:endParaRPr lang="en-GB" sz="1400" b="1" dirty="0" smtClean="0">
              <a:latin typeface="Arial" panose="020B0604020202020204" pitchFamily="34" charset="0"/>
              <a:cs typeface="Arial" panose="020B0604020202020204" pitchFamily="34" charset="0"/>
            </a:endParaRPr>
          </a:p>
          <a:p>
            <a:r>
              <a:rPr lang="en-GB" sz="1400" b="1" dirty="0" smtClean="0">
                <a:latin typeface="Arial" panose="020B0604020202020204" pitchFamily="34" charset="0"/>
                <a:cs typeface="Arial" panose="020B0604020202020204" pitchFamily="34" charset="0"/>
              </a:rPr>
              <a:t>Either                                                                                    </a:t>
            </a:r>
            <a:endParaRPr lang="en-GB" sz="1400" dirty="0">
              <a:latin typeface="Arial" panose="020B0604020202020204" pitchFamily="34" charset="0"/>
              <a:cs typeface="Arial" panose="020B0604020202020204" pitchFamily="34" charset="0"/>
            </a:endParaRPr>
          </a:p>
          <a:p>
            <a:endParaRPr lang="en-GB" sz="1400" dirty="0">
              <a:latin typeface="Arial" panose="020B0604020202020204" pitchFamily="34" charset="0"/>
              <a:cs typeface="Arial" panose="020B0604020202020204" pitchFamily="34" charset="0"/>
            </a:endParaRPr>
          </a:p>
          <a:p>
            <a:r>
              <a:rPr lang="en-GB" sz="1400" b="1" dirty="0">
                <a:latin typeface="Arial" panose="020B0604020202020204" pitchFamily="34" charset="0"/>
                <a:cs typeface="Arial" panose="020B0604020202020204" pitchFamily="34" charset="0"/>
              </a:rPr>
              <a:t>2 </a:t>
            </a:r>
            <a:r>
              <a:rPr lang="en-GB" sz="1400" b="1" dirty="0" smtClean="0">
                <a:latin typeface="Arial" panose="020B0604020202020204" pitchFamily="34" charset="0"/>
                <a:cs typeface="Arial" panose="020B0604020202020204" pitchFamily="34" charset="0"/>
              </a:rPr>
              <a:t>     </a:t>
            </a:r>
            <a:r>
              <a:rPr lang="en-GB" sz="1400" dirty="0" smtClean="0">
                <a:latin typeface="Arial" panose="020B0604020202020204" pitchFamily="34" charset="0"/>
                <a:cs typeface="Arial" panose="020B0604020202020204" pitchFamily="34" charset="0"/>
              </a:rPr>
              <a:t>Write </a:t>
            </a:r>
            <a:r>
              <a:rPr lang="en-GB" sz="1400" dirty="0">
                <a:latin typeface="Arial" panose="020B0604020202020204" pitchFamily="34" charset="0"/>
                <a:cs typeface="Arial" panose="020B0604020202020204" pitchFamily="34" charset="0"/>
              </a:rPr>
              <a:t>a blog about a sporting event, either real or imagined. Your audience is sports fans. </a:t>
            </a:r>
          </a:p>
          <a:p>
            <a:r>
              <a:rPr lang="en-GB" sz="1400" b="1" dirty="0" smtClean="0">
                <a:latin typeface="Arial" panose="020B0604020202020204" pitchFamily="34" charset="0"/>
                <a:cs typeface="Arial" panose="020B0604020202020204" pitchFamily="34" charset="0"/>
              </a:rPr>
              <a:t>                                                                                                                                                                                            </a:t>
            </a:r>
          </a:p>
          <a:p>
            <a:r>
              <a:rPr lang="en-GB" sz="1400" b="1" dirty="0" smtClean="0">
                <a:latin typeface="Arial" panose="020B0604020202020204" pitchFamily="34" charset="0"/>
                <a:cs typeface="Arial" panose="020B0604020202020204" pitchFamily="34" charset="0"/>
              </a:rPr>
              <a:t>                                                                                                                                                                     [</a:t>
            </a:r>
            <a:r>
              <a:rPr lang="en-GB" sz="1400" b="1" dirty="0">
                <a:latin typeface="Arial" panose="020B0604020202020204" pitchFamily="34" charset="0"/>
                <a:cs typeface="Arial" panose="020B0604020202020204" pitchFamily="34" charset="0"/>
              </a:rPr>
              <a:t>20] </a:t>
            </a:r>
            <a:endParaRPr lang="en-GB" sz="1400" dirty="0">
              <a:latin typeface="Arial" panose="020B0604020202020204" pitchFamily="34" charset="0"/>
              <a:cs typeface="Arial" panose="020B0604020202020204" pitchFamily="34" charset="0"/>
            </a:endParaRPr>
          </a:p>
          <a:p>
            <a:r>
              <a:rPr lang="en-GB" sz="1400" b="1" dirty="0">
                <a:latin typeface="Arial" panose="020B0604020202020204" pitchFamily="34" charset="0"/>
                <a:cs typeface="Arial" panose="020B0604020202020204" pitchFamily="34" charset="0"/>
              </a:rPr>
              <a:t>Or </a:t>
            </a:r>
            <a:endParaRPr lang="en-GB" sz="1400" dirty="0">
              <a:latin typeface="Arial" panose="020B0604020202020204" pitchFamily="34" charset="0"/>
              <a:cs typeface="Arial" panose="020B0604020202020204" pitchFamily="34" charset="0"/>
            </a:endParaRPr>
          </a:p>
          <a:p>
            <a:endParaRPr lang="en-GB" sz="1400" dirty="0">
              <a:latin typeface="Arial" panose="020B0604020202020204" pitchFamily="34" charset="0"/>
              <a:cs typeface="Arial" panose="020B0604020202020204" pitchFamily="34" charset="0"/>
            </a:endParaRPr>
          </a:p>
          <a:p>
            <a:r>
              <a:rPr lang="en-GB" sz="1400" b="1" dirty="0" smtClean="0">
                <a:latin typeface="Arial" panose="020B0604020202020204" pitchFamily="34" charset="0"/>
                <a:cs typeface="Arial" panose="020B0604020202020204" pitchFamily="34" charset="0"/>
              </a:rPr>
              <a:t>3</a:t>
            </a:r>
            <a:r>
              <a:rPr lang="en-GB" sz="1400" dirty="0" smtClean="0">
                <a:latin typeface="Arial" panose="020B0604020202020204" pitchFamily="34" charset="0"/>
                <a:cs typeface="Arial" panose="020B0604020202020204" pitchFamily="34" charset="0"/>
              </a:rPr>
              <a:t>     Write </a:t>
            </a:r>
            <a:r>
              <a:rPr lang="en-GB" sz="1400" dirty="0">
                <a:latin typeface="Arial" panose="020B0604020202020204" pitchFamily="34" charset="0"/>
                <a:cs typeface="Arial" panose="020B0604020202020204" pitchFamily="34" charset="0"/>
              </a:rPr>
              <a:t>the script for a talk to a class of children aged 8–10 years old on a school subject of your choice. </a:t>
            </a:r>
            <a:r>
              <a:rPr lang="en-GB" sz="1400" dirty="0" smtClean="0">
                <a:latin typeface="Arial" panose="020B0604020202020204" pitchFamily="34" charset="0"/>
                <a:cs typeface="Arial" panose="020B0604020202020204" pitchFamily="34" charset="0"/>
              </a:rPr>
              <a:t>      </a:t>
            </a:r>
          </a:p>
          <a:p>
            <a:r>
              <a:rPr lang="en-GB" sz="1400" dirty="0">
                <a:latin typeface="Arial" panose="020B0604020202020204" pitchFamily="34" charset="0"/>
                <a:cs typeface="Arial" panose="020B0604020202020204" pitchFamily="34" charset="0"/>
              </a:rPr>
              <a:t> </a:t>
            </a:r>
            <a:r>
              <a:rPr lang="en-GB" sz="1400" dirty="0" smtClean="0">
                <a:latin typeface="Arial" panose="020B0604020202020204" pitchFamily="34" charset="0"/>
                <a:cs typeface="Arial" panose="020B0604020202020204" pitchFamily="34" charset="0"/>
              </a:rPr>
              <a:t>      Your </a:t>
            </a:r>
            <a:r>
              <a:rPr lang="en-GB" sz="1400" dirty="0">
                <a:latin typeface="Arial" panose="020B0604020202020204" pitchFamily="34" charset="0"/>
                <a:cs typeface="Arial" panose="020B0604020202020204" pitchFamily="34" charset="0"/>
              </a:rPr>
              <a:t>aim is to inform and entertain your audience about a particular topic. </a:t>
            </a:r>
          </a:p>
          <a:p>
            <a:r>
              <a:rPr lang="en-GB" sz="1400" b="1" dirty="0" smtClean="0">
                <a:latin typeface="Arial" panose="020B0604020202020204" pitchFamily="34" charset="0"/>
                <a:cs typeface="Arial" panose="020B0604020202020204" pitchFamily="34" charset="0"/>
              </a:rPr>
              <a:t>                                                                                                                                                            </a:t>
            </a:r>
          </a:p>
          <a:p>
            <a:r>
              <a:rPr lang="en-GB" sz="1400" b="1" dirty="0" smtClean="0">
                <a:latin typeface="Arial" panose="020B0604020202020204" pitchFamily="34" charset="0"/>
                <a:cs typeface="Arial" panose="020B0604020202020204" pitchFamily="34" charset="0"/>
              </a:rPr>
              <a:t>                                                                                                                                                                     [</a:t>
            </a:r>
            <a:r>
              <a:rPr lang="en-GB" sz="1400" b="1" dirty="0">
                <a:latin typeface="Arial" panose="020B0604020202020204" pitchFamily="34" charset="0"/>
                <a:cs typeface="Arial" panose="020B0604020202020204" pitchFamily="34" charset="0"/>
              </a:rPr>
              <a:t>20] </a:t>
            </a:r>
            <a:endParaRPr lang="en-GB" sz="1400" dirty="0">
              <a:latin typeface="Arial" panose="020B0604020202020204" pitchFamily="34" charset="0"/>
              <a:cs typeface="Arial" panose="020B0604020202020204" pitchFamily="34" charset="0"/>
            </a:endParaRPr>
          </a:p>
          <a:p>
            <a:r>
              <a:rPr lang="en-GB" sz="1400" b="1" dirty="0">
                <a:latin typeface="Arial" panose="020B0604020202020204" pitchFamily="34" charset="0"/>
                <a:cs typeface="Arial" panose="020B0604020202020204" pitchFamily="34" charset="0"/>
              </a:rPr>
              <a:t>Or </a:t>
            </a:r>
            <a:endParaRPr lang="en-GB" sz="1400" dirty="0">
              <a:latin typeface="Arial" panose="020B0604020202020204" pitchFamily="34" charset="0"/>
              <a:cs typeface="Arial" panose="020B0604020202020204" pitchFamily="34" charset="0"/>
            </a:endParaRPr>
          </a:p>
          <a:p>
            <a:endParaRPr lang="en-GB" sz="1400" dirty="0">
              <a:latin typeface="Arial" panose="020B0604020202020204" pitchFamily="34" charset="0"/>
              <a:cs typeface="Arial" panose="020B0604020202020204" pitchFamily="34" charset="0"/>
            </a:endParaRPr>
          </a:p>
          <a:p>
            <a:r>
              <a:rPr lang="en-GB" sz="1400" b="1" dirty="0" smtClean="0">
                <a:latin typeface="Arial" panose="020B0604020202020204" pitchFamily="34" charset="0"/>
                <a:cs typeface="Arial" panose="020B0604020202020204" pitchFamily="34" charset="0"/>
              </a:rPr>
              <a:t>4     </a:t>
            </a:r>
            <a:r>
              <a:rPr lang="en-GB" sz="1400" dirty="0" smtClean="0">
                <a:latin typeface="Arial" panose="020B0604020202020204" pitchFamily="34" charset="0"/>
                <a:cs typeface="Arial" panose="020B0604020202020204" pitchFamily="34" charset="0"/>
              </a:rPr>
              <a:t>Write </a:t>
            </a:r>
            <a:r>
              <a:rPr lang="en-GB" sz="1400" dirty="0">
                <a:latin typeface="Arial" panose="020B0604020202020204" pitchFamily="34" charset="0"/>
                <a:cs typeface="Arial" panose="020B0604020202020204" pitchFamily="34" charset="0"/>
              </a:rPr>
              <a:t>about an aspect of your daily routine in the style of a sports commentary for T.V. or radio. Your </a:t>
            </a:r>
            <a:r>
              <a:rPr lang="en-GB" sz="1400" dirty="0" smtClean="0">
                <a:latin typeface="Arial" panose="020B0604020202020204" pitchFamily="34" charset="0"/>
                <a:cs typeface="Arial" panose="020B0604020202020204" pitchFamily="34" charset="0"/>
              </a:rPr>
              <a:t>  </a:t>
            </a:r>
          </a:p>
          <a:p>
            <a:r>
              <a:rPr lang="en-GB" sz="1400" dirty="0">
                <a:latin typeface="Arial" panose="020B0604020202020204" pitchFamily="34" charset="0"/>
                <a:cs typeface="Arial" panose="020B0604020202020204" pitchFamily="34" charset="0"/>
              </a:rPr>
              <a:t> </a:t>
            </a:r>
            <a:r>
              <a:rPr lang="en-GB" sz="1400" dirty="0" smtClean="0">
                <a:latin typeface="Arial" panose="020B0604020202020204" pitchFamily="34" charset="0"/>
                <a:cs typeface="Arial" panose="020B0604020202020204" pitchFamily="34" charset="0"/>
              </a:rPr>
              <a:t>      purpose </a:t>
            </a:r>
            <a:r>
              <a:rPr lang="en-GB" sz="1400" dirty="0">
                <a:latin typeface="Arial" panose="020B0604020202020204" pitchFamily="34" charset="0"/>
                <a:cs typeface="Arial" panose="020B0604020202020204" pitchFamily="34" charset="0"/>
              </a:rPr>
              <a:t>is to entertain the audience. </a:t>
            </a:r>
            <a:r>
              <a:rPr lang="en-GB" sz="1400" dirty="0" smtClean="0">
                <a:latin typeface="Arial" panose="020B0604020202020204" pitchFamily="34" charset="0"/>
                <a:cs typeface="Arial" panose="020B0604020202020204" pitchFamily="34" charset="0"/>
              </a:rPr>
              <a:t>                                  </a:t>
            </a:r>
            <a:endParaRPr lang="en-GB" sz="1400" dirty="0">
              <a:latin typeface="Arial" panose="020B0604020202020204" pitchFamily="34" charset="0"/>
              <a:cs typeface="Arial" panose="020B0604020202020204" pitchFamily="34" charset="0"/>
            </a:endParaRPr>
          </a:p>
          <a:p>
            <a:r>
              <a:rPr lang="en-GB" sz="1400" dirty="0" smtClean="0">
                <a:latin typeface="Arial" panose="020B0604020202020204" pitchFamily="34" charset="0"/>
                <a:cs typeface="Arial" panose="020B0604020202020204" pitchFamily="34" charset="0"/>
              </a:rPr>
              <a:t>                                                                                                  </a:t>
            </a:r>
            <a:endParaRPr lang="en-GB" sz="1400" dirty="0">
              <a:latin typeface="Arial" panose="020B0604020202020204" pitchFamily="34" charset="0"/>
              <a:cs typeface="Arial" panose="020B0604020202020204" pitchFamily="34" charset="0"/>
            </a:endParaRPr>
          </a:p>
          <a:p>
            <a:r>
              <a:rPr lang="en-GB" sz="1400" b="1" dirty="0" smtClean="0">
                <a:latin typeface="Arial" panose="020B0604020202020204" pitchFamily="34" charset="0"/>
                <a:cs typeface="Arial" panose="020B0604020202020204" pitchFamily="34" charset="0"/>
              </a:rPr>
              <a:t>                                                                                                                                                                                       </a:t>
            </a:r>
          </a:p>
          <a:p>
            <a:r>
              <a:rPr lang="en-GB" sz="1400" b="1" dirty="0" smtClean="0">
                <a:latin typeface="Arial" panose="020B0604020202020204" pitchFamily="34" charset="0"/>
                <a:cs typeface="Arial" panose="020B0604020202020204" pitchFamily="34" charset="0"/>
              </a:rPr>
              <a:t>                                                                                                                                                                     [</a:t>
            </a:r>
            <a:r>
              <a:rPr lang="en-GB" sz="1400" b="1" dirty="0">
                <a:latin typeface="Arial" panose="020B0604020202020204" pitchFamily="34" charset="0"/>
                <a:cs typeface="Arial" panose="020B0604020202020204" pitchFamily="34" charset="0"/>
              </a:rPr>
              <a:t>20] </a:t>
            </a:r>
            <a:endParaRPr lang="en-GB" sz="1400" dirty="0">
              <a:latin typeface="Arial" panose="020B0604020202020204" pitchFamily="34" charset="0"/>
              <a:cs typeface="Arial" panose="020B0604020202020204" pitchFamily="34" charset="0"/>
            </a:endParaRPr>
          </a:p>
        </p:txBody>
      </p:sp>
      <p:sp>
        <p:nvSpPr>
          <p:cNvPr id="5" name="Rounded Rectangle 4"/>
          <p:cNvSpPr/>
          <p:nvPr/>
        </p:nvSpPr>
        <p:spPr>
          <a:xfrm>
            <a:off x="6868687" y="404664"/>
            <a:ext cx="2016224" cy="86641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Candidates choose </a:t>
            </a:r>
            <a:r>
              <a:rPr lang="en-GB" sz="1000" b="1" u="sng" dirty="0" smtClean="0">
                <a:latin typeface="Arial" panose="020B0604020202020204" pitchFamily="34" charset="0"/>
                <a:cs typeface="Arial" panose="020B0604020202020204" pitchFamily="34" charset="0"/>
              </a:rPr>
              <a:t>one</a:t>
            </a:r>
            <a:r>
              <a:rPr lang="en-GB" sz="1000" dirty="0" smtClean="0">
                <a:latin typeface="Arial" panose="020B0604020202020204" pitchFamily="34" charset="0"/>
                <a:cs typeface="Arial" panose="020B0604020202020204" pitchFamily="34" charset="0"/>
              </a:rPr>
              <a:t> of the three tasks available</a:t>
            </a:r>
            <a:r>
              <a:rPr lang="en-GB" sz="1000" dirty="0">
                <a:latin typeface="Arial" panose="020B0604020202020204" pitchFamily="34" charset="0"/>
                <a:cs typeface="Arial" panose="020B0604020202020204" pitchFamily="34" charset="0"/>
              </a:rPr>
              <a:t> </a:t>
            </a:r>
            <a:r>
              <a:rPr lang="en-GB" sz="1000" dirty="0" smtClean="0">
                <a:latin typeface="Arial" panose="020B0604020202020204" pitchFamily="34" charset="0"/>
                <a:cs typeface="Arial" panose="020B0604020202020204" pitchFamily="34" charset="0"/>
              </a:rPr>
              <a:t>to produce a piece of original non-fiction writing.</a:t>
            </a:r>
            <a:endParaRPr lang="en-GB" sz="1000" dirty="0">
              <a:latin typeface="Arial" panose="020B0604020202020204" pitchFamily="34" charset="0"/>
              <a:cs typeface="Arial" panose="020B0604020202020204" pitchFamily="34" charset="0"/>
            </a:endParaRPr>
          </a:p>
        </p:txBody>
      </p:sp>
      <p:sp>
        <p:nvSpPr>
          <p:cNvPr id="6" name="Rectangle 5"/>
          <p:cNvSpPr/>
          <p:nvPr/>
        </p:nvSpPr>
        <p:spPr>
          <a:xfrm>
            <a:off x="5436096" y="3982998"/>
            <a:ext cx="2808312" cy="369332"/>
          </a:xfrm>
          <a:prstGeom prst="rect">
            <a:avLst/>
          </a:prstGeom>
        </p:spPr>
        <p:txBody>
          <a:bodyPr wrap="square">
            <a:spAutoFit/>
          </a:bodyPr>
          <a:lstStyle/>
          <a:p>
            <a:r>
              <a:rPr lang="en-GB" dirty="0" smtClean="0">
                <a:latin typeface="Arial" panose="020B0604020202020204" pitchFamily="34" charset="0"/>
                <a:cs typeface="Arial" panose="020B0604020202020204" pitchFamily="34" charset="0"/>
              </a:rPr>
              <a:t> </a:t>
            </a:r>
            <a:endParaRPr lang="en-GB" dirty="0"/>
          </a:p>
        </p:txBody>
      </p:sp>
      <p:sp>
        <p:nvSpPr>
          <p:cNvPr id="7" name="Rounded Rectangle 6"/>
          <p:cNvSpPr/>
          <p:nvPr/>
        </p:nvSpPr>
        <p:spPr>
          <a:xfrm>
            <a:off x="4903606" y="3408489"/>
            <a:ext cx="1936646" cy="557337"/>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AO3: 5%</a:t>
            </a:r>
          </a:p>
          <a:p>
            <a:r>
              <a:rPr lang="en-GB" sz="1000" dirty="0" smtClean="0">
                <a:latin typeface="Arial" panose="020B0604020202020204" pitchFamily="34" charset="0"/>
                <a:cs typeface="Arial" panose="020B0604020202020204" pitchFamily="34" charset="0"/>
              </a:rPr>
              <a:t>AO5: 15%</a:t>
            </a:r>
          </a:p>
          <a:p>
            <a:r>
              <a:rPr lang="en-GB" sz="1000" dirty="0" smtClean="0">
                <a:latin typeface="Arial" panose="020B0604020202020204" pitchFamily="34" charset="0"/>
                <a:cs typeface="Arial" panose="020B0604020202020204" pitchFamily="34" charset="0"/>
              </a:rPr>
              <a:t>Total: 20% of AS level </a:t>
            </a:r>
            <a:endParaRPr lang="en-GB" sz="1000" dirty="0">
              <a:latin typeface="Arial" panose="020B0604020202020204" pitchFamily="34" charset="0"/>
              <a:cs typeface="Arial" panose="020B0604020202020204" pitchFamily="34" charset="0"/>
            </a:endParaRPr>
          </a:p>
        </p:txBody>
      </p:sp>
      <p:sp>
        <p:nvSpPr>
          <p:cNvPr id="10" name="Rounded Rectangle 9"/>
          <p:cNvSpPr/>
          <p:nvPr/>
        </p:nvSpPr>
        <p:spPr>
          <a:xfrm>
            <a:off x="6840254" y="1300194"/>
            <a:ext cx="2016224" cy="75434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includes planning, producing and editing the piece of writing.</a:t>
            </a:r>
            <a:endParaRPr lang="en-GB" sz="1000" dirty="0">
              <a:latin typeface="Arial" panose="020B0604020202020204" pitchFamily="34" charset="0"/>
              <a:cs typeface="Arial" panose="020B0604020202020204" pitchFamily="34" charset="0"/>
            </a:endParaRPr>
          </a:p>
        </p:txBody>
      </p:sp>
      <p:cxnSp>
        <p:nvCxnSpPr>
          <p:cNvPr id="11" name="Straight Arrow Connector 10"/>
          <p:cNvCxnSpPr/>
          <p:nvPr/>
        </p:nvCxnSpPr>
        <p:spPr>
          <a:xfrm flipH="1" flipV="1">
            <a:off x="3563888" y="1271080"/>
            <a:ext cx="3276364" cy="406286"/>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6840253" y="3631215"/>
            <a:ext cx="1579631" cy="1382760"/>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a:off x="3283425" y="656692"/>
            <a:ext cx="3585262" cy="108012"/>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22" name="Rounded Rectangle 21"/>
          <p:cNvSpPr/>
          <p:nvPr/>
        </p:nvSpPr>
        <p:spPr>
          <a:xfrm>
            <a:off x="5428527" y="1983583"/>
            <a:ext cx="2880320" cy="702558"/>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The choice of tasks and genre types will be varied and broad and linked to Section A.</a:t>
            </a:r>
            <a:endParaRPr lang="en-GB" sz="1000" dirty="0">
              <a:latin typeface="Arial" panose="020B0604020202020204" pitchFamily="34" charset="0"/>
              <a:cs typeface="Arial" panose="020B0604020202020204" pitchFamily="34" charset="0"/>
            </a:endParaRPr>
          </a:p>
        </p:txBody>
      </p:sp>
      <p:cxnSp>
        <p:nvCxnSpPr>
          <p:cNvPr id="12" name="Straight Arrow Connector 11"/>
          <p:cNvCxnSpPr>
            <a:stCxn id="22" idx="1"/>
          </p:cNvCxnSpPr>
          <p:nvPr/>
        </p:nvCxnSpPr>
        <p:spPr>
          <a:xfrm flipH="1" flipV="1">
            <a:off x="611560" y="2125847"/>
            <a:ext cx="4816967" cy="209015"/>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611560" y="2351614"/>
            <a:ext cx="4816968" cy="717346"/>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467544" y="2351614"/>
            <a:ext cx="4960984" cy="1970981"/>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6868687" y="3612747"/>
            <a:ext cx="1519737" cy="18468"/>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6840252" y="2351614"/>
            <a:ext cx="1548172" cy="1261134"/>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79444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subTnLst>
                                    <p:set>
                                      <p:cBhvr override="childStyle">
                                        <p:cTn dur="1" fill="hold" display="0" masterRel="nextClick" afterEffect="1"/>
                                        <p:tgtEl>
                                          <p:spTgt spid="5"/>
                                        </p:tgtEl>
                                        <p:attrNameLst>
                                          <p:attrName>style.visibility</p:attrName>
                                        </p:attrNameLst>
                                      </p:cBhvr>
                                      <p:to>
                                        <p:strVal val="hidden"/>
                                      </p:to>
                                    </p:set>
                                  </p:subTnLst>
                                </p:cTn>
                              </p:par>
                              <p:par>
                                <p:cTn id="8" presetID="10" presetClass="entr" presetSubtype="0"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subTnLst>
                                    <p:set>
                                      <p:cBhvr override="childStyle">
                                        <p:cTn dur="1" fill="hold" display="0" masterRel="nextClick" afterEffect="1"/>
                                        <p:tgtEl>
                                          <p:spTgt spid="16"/>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subTnLst>
                                    <p:set>
                                      <p:cBhvr override="childStyle">
                                        <p:cTn dur="1" fill="hold" display="0" masterRel="nextClick" afterEffect="1"/>
                                        <p:tgtEl>
                                          <p:spTgt spid="10"/>
                                        </p:tgtEl>
                                        <p:attrNameLst>
                                          <p:attrName>style.visibility</p:attrName>
                                        </p:attrNameLst>
                                      </p:cBhvr>
                                      <p:to>
                                        <p:strVal val="hidden"/>
                                      </p:to>
                                    </p:set>
                                  </p:subTnLst>
                                </p:cTn>
                              </p:par>
                              <p:par>
                                <p:cTn id="16" presetID="10" presetClass="entr" presetSubtype="0" fill="hold"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subTnLst>
                                    <p:set>
                                      <p:cBhvr override="childStyle">
                                        <p:cTn dur="1" fill="hold" display="0" masterRel="nextClick" afterEffect="1"/>
                                        <p:tgtEl>
                                          <p:spTgt spid="11"/>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subTnLst>
                                    <p:set>
                                      <p:cBhvr override="childStyle">
                                        <p:cTn dur="1" fill="hold" display="0" masterRel="nextClick" afterEffect="1"/>
                                        <p:tgtEl>
                                          <p:spTgt spid="22"/>
                                        </p:tgtEl>
                                        <p:attrNameLst>
                                          <p:attrName>style.visibility</p:attrName>
                                        </p:attrNameLst>
                                      </p:cBhvr>
                                      <p:to>
                                        <p:strVal val="hidden"/>
                                      </p:to>
                                    </p:set>
                                  </p:subTnLst>
                                </p:cTn>
                              </p:par>
                              <p:par>
                                <p:cTn id="24" presetID="10" presetClass="entr" presetSubtype="0"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subTnLst>
                                    <p:set>
                                      <p:cBhvr override="childStyle">
                                        <p:cTn dur="1" fill="hold" display="0" masterRel="nextClick" afterEffect="1"/>
                                        <p:tgtEl>
                                          <p:spTgt spid="12"/>
                                        </p:tgtEl>
                                        <p:attrNameLst>
                                          <p:attrName>style.visibility</p:attrName>
                                        </p:attrNameLst>
                                      </p:cBhvr>
                                      <p:to>
                                        <p:strVal val="hidden"/>
                                      </p:to>
                                    </p:set>
                                  </p:subTnLst>
                                </p:cTn>
                              </p:par>
                              <p:par>
                                <p:cTn id="27" presetID="10"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subTnLst>
                                    <p:set>
                                      <p:cBhvr override="childStyle">
                                        <p:cTn dur="1" fill="hold" display="0" masterRel="nextClick" afterEffect="1"/>
                                        <p:tgtEl>
                                          <p:spTgt spid="15"/>
                                        </p:tgtEl>
                                        <p:attrNameLst>
                                          <p:attrName>style.visibility</p:attrName>
                                        </p:attrNameLst>
                                      </p:cBhvr>
                                      <p:to>
                                        <p:strVal val="hidden"/>
                                      </p:to>
                                    </p:set>
                                  </p:subTnLst>
                                </p:cTn>
                              </p:par>
                              <p:par>
                                <p:cTn id="30" presetID="10" presetClass="entr" presetSubtype="0" fill="hold"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subTnLst>
                                    <p:set>
                                      <p:cBhvr override="childStyle">
                                        <p:cTn dur="1" fill="hold" display="0" masterRel="nextClick" afterEffect="1"/>
                                        <p:tgtEl>
                                          <p:spTgt spid="17"/>
                                        </p:tgtEl>
                                        <p:attrNameLst>
                                          <p:attrName>style.visibility</p:attrName>
                                        </p:attrNameLst>
                                      </p:cBhvr>
                                      <p:to>
                                        <p:strVal val="hidden"/>
                                      </p:to>
                                    </p:set>
                                  </p:sub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500"/>
                                        <p:tgtEl>
                                          <p:spTgt spid="7"/>
                                        </p:tgtEl>
                                      </p:cBhvr>
                                    </p:animEffect>
                                  </p:childTnLst>
                                  <p:subTnLst>
                                    <p:set>
                                      <p:cBhvr override="childStyle">
                                        <p:cTn dur="1" fill="hold" display="0" masterRel="nextClick" afterEffect="1"/>
                                        <p:tgtEl>
                                          <p:spTgt spid="7"/>
                                        </p:tgtEl>
                                        <p:attrNameLst>
                                          <p:attrName>style.visibility</p:attrName>
                                        </p:attrNameLst>
                                      </p:cBhvr>
                                      <p:to>
                                        <p:strVal val="hidden"/>
                                      </p:to>
                                    </p:set>
                                  </p:subTnLst>
                                </p:cTn>
                              </p:par>
                              <p:par>
                                <p:cTn id="38" presetID="10" presetClass="entr" presetSubtype="0" fill="hold" nodeType="with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childTnLst>
                                  <p:subTnLst>
                                    <p:set>
                                      <p:cBhvr override="childStyle">
                                        <p:cTn dur="1" fill="hold" display="0" masterRel="nextClick" afterEffect="1"/>
                                        <p:tgtEl>
                                          <p:spTgt spid="13"/>
                                        </p:tgtEl>
                                        <p:attrNameLst>
                                          <p:attrName>style.visibility</p:attrName>
                                        </p:attrNameLst>
                                      </p:cBhvr>
                                      <p:to>
                                        <p:strVal val="hidden"/>
                                      </p:to>
                                    </p:set>
                                  </p:subTnLst>
                                </p:cTn>
                              </p:par>
                              <p:par>
                                <p:cTn id="41" presetID="10" presetClass="entr" presetSubtype="0" fill="hold" nodeType="with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500"/>
                                        <p:tgtEl>
                                          <p:spTgt spid="20"/>
                                        </p:tgtEl>
                                      </p:cBhvr>
                                    </p:animEffect>
                                  </p:childTnLst>
                                  <p:subTnLst>
                                    <p:set>
                                      <p:cBhvr override="childStyle">
                                        <p:cTn dur="1" fill="hold" display="0" masterRel="nextClick" afterEffect="1"/>
                                        <p:tgtEl>
                                          <p:spTgt spid="20"/>
                                        </p:tgtEl>
                                        <p:attrNameLst>
                                          <p:attrName>style.visibility</p:attrName>
                                        </p:attrNameLst>
                                      </p:cBhvr>
                                      <p:to>
                                        <p:strVal val="hidden"/>
                                      </p:to>
                                    </p:set>
                                  </p:subTnLst>
                                </p:cTn>
                              </p:par>
                              <p:par>
                                <p:cTn id="44" presetID="10" presetClass="entr" presetSubtype="0" fill="hold" nodeType="with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500"/>
                                        <p:tgtEl>
                                          <p:spTgt spid="21"/>
                                        </p:tgtEl>
                                      </p:cBhvr>
                                    </p:animEffect>
                                  </p:childTnLst>
                                  <p:subTnLst>
                                    <p:set>
                                      <p:cBhvr override="childStyle">
                                        <p:cTn dur="1" fill="hold" display="0" masterRel="nextClick" afterEffect="1"/>
                                        <p:tgtEl>
                                          <p:spTgt spid="21"/>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10" grpId="0" animBg="1"/>
      <p:bldP spid="22" grpId="0" animBg="1"/>
    </p:bldLst>
  </p:timing>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410</TotalTime>
  <Words>603</Words>
  <Application>Microsoft Office PowerPoint</Application>
  <PresentationFormat>On-screen Show (4:3)</PresentationFormat>
  <Paragraphs>81</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1_Custom Design</vt:lpstr>
      <vt:lpstr>PowerPoint Presentation</vt:lpstr>
      <vt:lpstr>Guidance</vt:lpstr>
      <vt:lpstr>PowerPoint Presentation</vt:lpstr>
      <vt:lpstr>PowerPoint Presentation</vt:lpstr>
    </vt:vector>
  </TitlesOfParts>
  <Company>Cambridge Assessment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 English Language and Literature (EMC) H07401 interactive SAM</dc:title>
  <dc:creator>OCR</dc:creator>
  <cp:keywords>English, Language, Literature, Non-fiction, spoken, written, texts</cp:keywords>
  <cp:lastModifiedBy>Edward Stokes</cp:lastModifiedBy>
  <cp:revision>39</cp:revision>
  <dcterms:created xsi:type="dcterms:W3CDTF">2015-10-07T12:54:48Z</dcterms:created>
  <dcterms:modified xsi:type="dcterms:W3CDTF">2016-03-01T14:39:28Z</dcterms:modified>
</cp:coreProperties>
</file>